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osis" pitchFamily="2" charset="0"/>
      <p:regular r:id="rId19"/>
      <p:bold r:id="rId20"/>
    </p:embeddedFont>
    <p:embeddedFont>
      <p:font typeface="Montserrat" panose="00000500000000000000" pitchFamily="50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49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01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0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1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75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64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44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25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84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5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802" y="952290"/>
            <a:ext cx="4465723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Intellegend</a:t>
            </a:r>
            <a:endParaRPr lang="en-US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Ecommerce Churn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4F003-FA3C-4501-BBCA-75BC0BF3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163" y="4523928"/>
            <a:ext cx="9692624" cy="198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E81D2-6B58-4D7B-8DF2-6E6C6800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163" y="1920423"/>
            <a:ext cx="9692624" cy="1970947"/>
          </a:xfrm>
          <a:prstGeom prst="rect">
            <a:avLst/>
          </a:prstGeom>
        </p:spPr>
      </p:pic>
      <p:sp>
        <p:nvSpPr>
          <p:cNvPr id="9" name="Google Shape;103;gcf82d40dce_0_26">
            <a:extLst>
              <a:ext uri="{FF2B5EF4-FFF2-40B4-BE49-F238E27FC236}">
                <a16:creationId xmlns:a16="http://schemas.microsoft.com/office/drawing/2014/main" id="{899E23BE-1184-4630-9321-26520109BAFA}"/>
              </a:ext>
            </a:extLst>
          </p:cNvPr>
          <p:cNvSpPr txBox="1"/>
          <p:nvPr/>
        </p:nvSpPr>
        <p:spPr>
          <a:xfrm>
            <a:off x="1502163" y="1533670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Sebelum</a:t>
            </a:r>
            <a:r>
              <a:rPr lang="en-US" sz="1700" dirty="0">
                <a:latin typeface="Dosis" pitchFamily="2" charset="0"/>
              </a:rPr>
              <a:t> feature selection</a:t>
            </a:r>
          </a:p>
        </p:txBody>
      </p:sp>
      <p:sp>
        <p:nvSpPr>
          <p:cNvPr id="10" name="Google Shape;103;gcf82d40dce_0_26">
            <a:extLst>
              <a:ext uri="{FF2B5EF4-FFF2-40B4-BE49-F238E27FC236}">
                <a16:creationId xmlns:a16="http://schemas.microsoft.com/office/drawing/2014/main" id="{044E8D02-0EC5-475A-A800-AB84057FACEE}"/>
              </a:ext>
            </a:extLst>
          </p:cNvPr>
          <p:cNvSpPr txBox="1"/>
          <p:nvPr/>
        </p:nvSpPr>
        <p:spPr>
          <a:xfrm>
            <a:off x="1502163" y="4137229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Setelah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5613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 feature selection </a:t>
            </a:r>
            <a:r>
              <a:rPr lang="en-US" sz="1700" dirty="0" err="1">
                <a:latin typeface="Dosis" pitchFamily="2" charset="0"/>
              </a:rPr>
              <a:t>menurunkan</a:t>
            </a:r>
            <a:r>
              <a:rPr lang="en-US" sz="1700" dirty="0">
                <a:latin typeface="Dosis" pitchFamily="2" charset="0"/>
              </a:rPr>
              <a:t> score model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feature yang </a:t>
            </a:r>
            <a:r>
              <a:rPr lang="en-US" sz="1700" dirty="0" err="1">
                <a:latin typeface="Dosis" pitchFamily="2" charset="0"/>
              </a:rPr>
              <a:t>ada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sebelumnya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sedikit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feature selection </a:t>
            </a:r>
            <a:r>
              <a:rPr lang="en-US" sz="1700" dirty="0" err="1">
                <a:latin typeface="Dosis" pitchFamily="2" charset="0"/>
              </a:rPr>
              <a:t>membuatnya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sedikit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r>
              <a:rPr lang="en-US" sz="1700" dirty="0">
                <a:latin typeface="Dosis" pitchFamily="2" charset="0"/>
              </a:rPr>
              <a:t>. Feature-feature yang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mempunyai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pengaruh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walaupun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hilang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itulah</a:t>
            </a:r>
            <a:r>
              <a:rPr lang="en-US" sz="1700" dirty="0">
                <a:latin typeface="Dosis" pitchFamily="2" charset="0"/>
              </a:rPr>
              <a:t> score model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menurun</a:t>
            </a:r>
            <a:endParaRPr lang="en-US" sz="1700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7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GIT repository: </a:t>
            </a:r>
          </a:p>
        </p:txBody>
      </p:sp>
    </p:spTree>
    <p:extLst>
      <p:ext uri="{BB962C8B-B14F-4D97-AF65-F5344CB8AC3E}">
        <p14:creationId xmlns:p14="http://schemas.microsoft.com/office/powerpoint/2010/main" val="282472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Split Data Train &amp; Test</a:t>
            </a:r>
            <a:r>
              <a:rPr lang="en-US" sz="1700" dirty="0">
                <a:latin typeface="Dosis" pitchFamily="2" charset="0"/>
              </a:rPr>
              <a:t>: Split data train dan test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preprocessing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menghindari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data leak,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 test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unseen data.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Modeling</a:t>
            </a:r>
            <a:r>
              <a:rPr lang="en-US" sz="1700" dirty="0">
                <a:latin typeface="Dosis" pitchFamily="2" charset="0"/>
              </a:rPr>
              <a:t>: Model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Logistic Regression (Baseline)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Decision Tree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KNN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latin typeface="Dosis" pitchFamily="2" charset="0"/>
              </a:rPr>
              <a:t>Random Forest (best model) </a:t>
            </a:r>
            <a:r>
              <a:rPr lang="en-US" sz="1700" dirty="0">
                <a:latin typeface="Dosis" pitchFamily="2" charset="0"/>
              </a:rPr>
              <a:t>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sementara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dipilih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score precision dan ROC_AUC yang paling </a:t>
            </a:r>
            <a:r>
              <a:rPr lang="en-US" sz="1700" dirty="0" err="1">
                <a:latin typeface="Dosis" pitchFamily="2" charset="0"/>
              </a:rPr>
              <a:t>tinggi</a:t>
            </a:r>
            <a:r>
              <a:rPr lang="en-US" sz="1700" dirty="0">
                <a:latin typeface="Dosis" pitchFamily="2" charset="0"/>
              </a:rPr>
              <a:t> disbanding model </a:t>
            </a:r>
            <a:r>
              <a:rPr lang="en-US" sz="1700" dirty="0" err="1">
                <a:latin typeface="Dosis" pitchFamily="2" charset="0"/>
              </a:rPr>
              <a:t>lainnya</a:t>
            </a:r>
            <a:r>
              <a:rPr lang="en-US" sz="1700" dirty="0">
                <a:latin typeface="Dosis" pitchFamily="2" charset="0"/>
              </a:rPr>
              <a:t>.</a:t>
            </a:r>
            <a:endParaRPr lang="en-US" sz="1700" b="1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Gradient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XGBoost</a:t>
            </a:r>
            <a:endParaRPr lang="en-US" sz="1700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AdaBoost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CatBoost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Pada </a:t>
            </a:r>
            <a:r>
              <a:rPr lang="en-US" sz="1700" dirty="0" err="1">
                <a:latin typeface="Dosis" pitchFamily="2" charset="0"/>
              </a:rPr>
              <a:t>kasus</a:t>
            </a:r>
            <a:r>
              <a:rPr lang="en-US" sz="1700" dirty="0">
                <a:latin typeface="Dosis" pitchFamily="2" charset="0"/>
              </a:rPr>
              <a:t> Ecommerce churn prediction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kami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Recall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metrics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tujuan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terdeteksi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metrics recall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berfokus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sebanyak-banyaknya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Customer yang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penawaran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spesial</a:t>
            </a:r>
            <a:r>
              <a:rPr lang="en-US" sz="1700" dirty="0">
                <a:latin typeface="Dosis" pitchFamily="2" charset="0"/>
              </a:rPr>
              <a:t> agar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dataset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mempunyai</a:t>
            </a:r>
            <a:r>
              <a:rPr lang="en-US" sz="1700" dirty="0">
                <a:latin typeface="Dosis" pitchFamily="2" charset="0"/>
              </a:rPr>
              <a:t> target yang imbalance,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kepada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memakai</a:t>
            </a:r>
            <a:r>
              <a:rPr lang="en-US" sz="1700" dirty="0">
                <a:latin typeface="Dosis" pitchFamily="2" charset="0"/>
              </a:rPr>
              <a:t> metrics ROC_AUC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tambahan</a:t>
            </a:r>
            <a:r>
              <a:rPr lang="en-US" sz="1700" dirty="0">
                <a:latin typeface="Dosis" pitchFamily="2" charset="0"/>
              </a:rPr>
              <a:t>.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9789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 </a:t>
            </a: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Walaupun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yangn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di train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melewati</a:t>
            </a:r>
            <a:r>
              <a:rPr lang="en-US" sz="1700" dirty="0">
                <a:latin typeface="Dosis" pitchFamily="2" charset="0"/>
              </a:rPr>
              <a:t> baseline model yang </a:t>
            </a:r>
            <a:r>
              <a:rPr lang="en-US" sz="1700" dirty="0" err="1">
                <a:latin typeface="Dosis" pitchFamily="2" charset="0"/>
              </a:rPr>
              <a:t>berarti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best-fit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ditemukan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feature-feature lain pada data yang </a:t>
            </a:r>
            <a:r>
              <a:rPr lang="en-US" sz="1700" dirty="0" err="1">
                <a:latin typeface="Dosis" pitchFamily="2" charset="0"/>
              </a:rPr>
              <a:t>terkena</a:t>
            </a:r>
            <a:r>
              <a:rPr lang="en-US" sz="1700" dirty="0">
                <a:latin typeface="Dosis" pitchFamily="2" charset="0"/>
              </a:rPr>
              <a:t> drop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 (stage 2), </a:t>
            </a:r>
            <a:r>
              <a:rPr lang="en-US" sz="1700" dirty="0" err="1">
                <a:latin typeface="Dosis" pitchFamily="2" charset="0"/>
              </a:rPr>
              <a:t>serta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hyperparameter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87554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Hyperparameter Tuning: </a:t>
            </a:r>
            <a:r>
              <a:rPr lang="en-US" sz="1700" dirty="0" err="1">
                <a:latin typeface="Dosis" pitchFamily="2" charset="0"/>
              </a:rPr>
              <a:t>Terdapat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beberapa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masing-masing model, </a:t>
            </a:r>
            <a:r>
              <a:rPr lang="en-US" sz="1700" dirty="0" err="1">
                <a:latin typeface="Dosis" pitchFamily="2" charset="0"/>
              </a:rPr>
              <a:t>namunn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best model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n_estimators</a:t>
            </a:r>
            <a:r>
              <a:rPr lang="en-US" sz="1700" dirty="0">
                <a:latin typeface="Dosis" pitchFamily="2" charset="0"/>
              </a:rPr>
              <a:t> :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randomForest</a:t>
            </a:r>
            <a:r>
              <a:rPr lang="en-US" sz="1700" dirty="0">
                <a:latin typeface="Dosis" pitchFamily="2" charset="0"/>
              </a:rPr>
              <a:t>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min_samples_split</a:t>
            </a:r>
            <a:r>
              <a:rPr lang="en-US" sz="1700" dirty="0">
                <a:latin typeface="Dosis" pitchFamily="2" charset="0"/>
              </a:rPr>
              <a:t> 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melakukan</a:t>
            </a:r>
            <a:r>
              <a:rPr lang="en-US" sz="1700" dirty="0">
                <a:latin typeface="Dosis" pitchFamily="2" charset="0"/>
              </a:rPr>
              <a:t> split pada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leaf,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leaf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di prune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max_features</a:t>
            </a:r>
            <a:r>
              <a:rPr lang="en-US" sz="1700" dirty="0">
                <a:latin typeface="Dosis" pitchFamily="2" charset="0"/>
              </a:rPr>
              <a:t>: maximum feature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splitting node pada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max_depth</a:t>
            </a:r>
            <a:r>
              <a:rPr lang="en-US" sz="1700" dirty="0">
                <a:latin typeface="Dosis" pitchFamily="2" charset="0"/>
              </a:rPr>
              <a:t>: maximum </a:t>
            </a:r>
            <a:r>
              <a:rPr lang="en-US" sz="1700" dirty="0" err="1">
                <a:latin typeface="Dosis" pitchFamily="2" charset="0"/>
              </a:rPr>
              <a:t>kedalaman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dibentuk</a:t>
            </a:r>
            <a:r>
              <a:rPr lang="en-US" sz="1700" dirty="0">
                <a:latin typeface="Dosis" pitchFamily="2" charset="0"/>
              </a:rPr>
              <a:t> oleh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bootstrap: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true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tiap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sample data,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false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data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8646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Eksperimen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di tuning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sambal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. </a:t>
            </a: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feature scaling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 </a:t>
            </a:r>
            <a:r>
              <a:rPr lang="en-US" sz="1700" dirty="0" err="1">
                <a:latin typeface="Dosis" pitchFamily="2" charset="0"/>
              </a:rPr>
              <a:t>importances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didapat</a:t>
            </a:r>
            <a:r>
              <a:rPr lang="en-US" sz="1700" dirty="0">
                <a:latin typeface="Dosis" pitchFamily="2" charset="0"/>
              </a:rPr>
              <a:t>. Dari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percobaan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terbaik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RandomForest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28033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DEAA2-68C0-421F-81EA-562675DA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49" y="1043042"/>
            <a:ext cx="8113394" cy="55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Feature yang </a:t>
            </a:r>
            <a:r>
              <a:rPr lang="en-US" sz="1700" b="1" dirty="0" err="1">
                <a:latin typeface="Dosis" pitchFamily="2" charset="0"/>
              </a:rPr>
              <a:t>mempunyai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pengaruh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besar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adalah</a:t>
            </a:r>
            <a:r>
              <a:rPr lang="en-US" sz="1700" b="1" dirty="0">
                <a:latin typeface="Dosis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CashbackAmount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Tenure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WarehouseToHome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DaySinceLastOrder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Complain</a:t>
            </a:r>
          </a:p>
        </p:txBody>
      </p:sp>
    </p:spTree>
    <p:extLst>
      <p:ext uri="{BB962C8B-B14F-4D97-AF65-F5344CB8AC3E}">
        <p14:creationId xmlns:p14="http://schemas.microsoft.com/office/powerpoint/2010/main" val="152094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Melihat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feature-feature yang </a:t>
            </a:r>
            <a:r>
              <a:rPr lang="en-US" sz="1700" dirty="0" err="1">
                <a:latin typeface="Dosis" pitchFamily="2" charset="0"/>
              </a:rPr>
              <a:t>penting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diatas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customer churn, </a:t>
            </a:r>
            <a:r>
              <a:rPr lang="en-US" sz="1700" dirty="0" err="1">
                <a:latin typeface="Dosis" pitchFamily="2" charset="0"/>
              </a:rPr>
              <a:t>pelanggan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butuh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Cashback yang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besar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sampai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setidaknya</a:t>
            </a:r>
            <a:r>
              <a:rPr lang="en-US" sz="1700" dirty="0">
                <a:latin typeface="Dosis" pitchFamily="2" charset="0"/>
              </a:rPr>
              <a:t> 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(10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median </a:t>
            </a:r>
            <a:r>
              <a:rPr lang="en-US" sz="1700" dirty="0" err="1">
                <a:latin typeface="Dosis" pitchFamily="2" charset="0"/>
              </a:rPr>
              <a:t>dimana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tenure </a:t>
            </a:r>
            <a:r>
              <a:rPr lang="en-US" sz="1700" dirty="0" err="1">
                <a:latin typeface="Dosis" pitchFamily="2" charset="0"/>
              </a:rPr>
              <a:t>dibawah</a:t>
            </a:r>
            <a:r>
              <a:rPr lang="en-US" sz="1700" dirty="0">
                <a:latin typeface="Dosis" pitchFamily="2" charset="0"/>
              </a:rPr>
              <a:t> 1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). Hal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kita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CashbackAmount</a:t>
            </a:r>
            <a:r>
              <a:rPr lang="en-US" sz="1700" dirty="0">
                <a:latin typeface="Dosis" pitchFamily="2" charset="0"/>
              </a:rPr>
              <a:t> dan Tenure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feature yang paling </a:t>
            </a:r>
            <a:r>
              <a:rPr lang="en-US" sz="1700" dirty="0" err="1">
                <a:latin typeface="Dosis" pitchFamily="2" charset="0"/>
              </a:rPr>
              <a:t>berpengaruh</a:t>
            </a:r>
            <a:r>
              <a:rPr lang="en-US" sz="1700" dirty="0">
                <a:latin typeface="Dosis" pitchFamily="2" charset="0"/>
              </a:rPr>
              <a:t> pada churn customer. </a:t>
            </a: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warehouse juga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diperbanyak</a:t>
            </a:r>
            <a:r>
              <a:rPr lang="en-US" sz="1700" dirty="0">
                <a:latin typeface="Dosis" pitchFamily="2" charset="0"/>
              </a:rPr>
              <a:t> di </a:t>
            </a:r>
            <a:r>
              <a:rPr lang="en-US" sz="1700" dirty="0" err="1">
                <a:latin typeface="Dosis" pitchFamily="2" charset="0"/>
              </a:rPr>
              <a:t>tempat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customer,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warehouse yang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menjaga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DaySinceLastOrder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stabil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sering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Ecommerce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tersebut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itulah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voucher </a:t>
            </a:r>
            <a:r>
              <a:rPr lang="en-US" sz="1700" dirty="0" err="1">
                <a:latin typeface="Dosis" pitchFamily="2" charset="0"/>
              </a:rPr>
              <a:t>mingguan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belanja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setiap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minggunya</a:t>
            </a:r>
            <a:r>
              <a:rPr lang="en-US" sz="1700" dirty="0">
                <a:latin typeface="Dosis" pitchFamily="2" charset="0"/>
              </a:rPr>
              <a:t>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Complain,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complain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segera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complain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</a:t>
            </a:r>
          </a:p>
        </p:txBody>
      </p:sp>
    </p:spTree>
    <p:extLst>
      <p:ext uri="{BB962C8B-B14F-4D97-AF65-F5344CB8AC3E}">
        <p14:creationId xmlns:p14="http://schemas.microsoft.com/office/powerpoint/2010/main" val="174727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667</Words>
  <Application>Microsoft Office PowerPoint</Application>
  <PresentationFormat>Widescreen</PresentationFormat>
  <Paragraphs>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Dosis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4</cp:revision>
  <dcterms:created xsi:type="dcterms:W3CDTF">2020-04-28T06:06:52Z</dcterms:created>
  <dcterms:modified xsi:type="dcterms:W3CDTF">2022-02-20T16:30:39Z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